
<file path=[Content_Types].xml><?xml version="1.0" encoding="utf-8"?>
<Types xmlns="http://schemas.openxmlformats.org/package/2006/content-types">
  <Default Extension="gif" ContentType="image/gi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90" y="1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g>
</file>

<file path=ppt/media/image3.jpg>
</file>

<file path=ppt/media/image4.jpg>
</file>

<file path=ppt/media/image5.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D97D5-9AFF-830F-13D4-44D3CDC4B4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CC42D84-81F5-D16A-22E4-2682DA770F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954063-2BA4-7C25-E1DC-D12140A2C6AF}"/>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5" name="Footer Placeholder 4">
            <a:extLst>
              <a:ext uri="{FF2B5EF4-FFF2-40B4-BE49-F238E27FC236}">
                <a16:creationId xmlns:a16="http://schemas.microsoft.com/office/drawing/2014/main" id="{A7C8132B-34F1-9225-8137-3B694A57081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40A1424-C044-2A90-D4AB-333F2FA46AA1}"/>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252856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AA2E0-EBC2-B9F4-98FF-653253CC2F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783440-1B4E-24C0-79A3-C9238B11A8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A259D7-1A3C-45E6-4EEE-21F4CFCE8E76}"/>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5" name="Footer Placeholder 4">
            <a:extLst>
              <a:ext uri="{FF2B5EF4-FFF2-40B4-BE49-F238E27FC236}">
                <a16:creationId xmlns:a16="http://schemas.microsoft.com/office/drawing/2014/main" id="{7611C7F3-5AB4-CBAE-F0EB-1DBFF6B84E9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5F0824B-3DB6-A597-C38A-387A3A176F60}"/>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3104896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A62E01-BD99-811A-CAF1-3693D651C4D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2ECE36-84F5-AB22-4638-3CBA24C66E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2302F2-BCB6-0AA5-D426-47A3AED730EF}"/>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5" name="Footer Placeholder 4">
            <a:extLst>
              <a:ext uri="{FF2B5EF4-FFF2-40B4-BE49-F238E27FC236}">
                <a16:creationId xmlns:a16="http://schemas.microsoft.com/office/drawing/2014/main" id="{6B97A243-46DD-8227-6CAA-675B5F2C58F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43FDF3D-0BCE-C76F-249A-FCBE37AFC5A8}"/>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755077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E548A-494F-2779-3373-E6A4E6507B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611D71-49E3-5350-7776-E7F0C4881E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F7F856-E380-2931-B98E-C0D269BA9839}"/>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5" name="Footer Placeholder 4">
            <a:extLst>
              <a:ext uri="{FF2B5EF4-FFF2-40B4-BE49-F238E27FC236}">
                <a16:creationId xmlns:a16="http://schemas.microsoft.com/office/drawing/2014/main" id="{E4F9D6E0-048A-D1F2-79F0-11D5CACCE80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F19F51-94F3-9473-AA10-5604B8FB6888}"/>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1189980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1B29D-01DE-A93A-8AF6-B017DE3B76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942A7A7-E9FF-911B-F8CD-697C0F7A1D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5E3F79-5DAA-5E28-F534-7F4CDF302A12}"/>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5" name="Footer Placeholder 4">
            <a:extLst>
              <a:ext uri="{FF2B5EF4-FFF2-40B4-BE49-F238E27FC236}">
                <a16:creationId xmlns:a16="http://schemas.microsoft.com/office/drawing/2014/main" id="{9B2C6007-FD9C-3AB7-BDCF-6787DD73A6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C537ED9-9351-3E62-8F56-A01230FF683E}"/>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3630902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B7F33-C53C-420A-FB5B-961C3B1CCB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25D624-8D23-2CF3-E43E-72975327E8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FEB1F3E-AD68-B1BE-8997-BCE402E021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708CE6-44F4-9709-36AF-5E52E19839B1}"/>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6" name="Footer Placeholder 5">
            <a:extLst>
              <a:ext uri="{FF2B5EF4-FFF2-40B4-BE49-F238E27FC236}">
                <a16:creationId xmlns:a16="http://schemas.microsoft.com/office/drawing/2014/main" id="{9C3770E5-61CE-D51A-DAD4-89E9980E8AB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4AD571-4233-18E9-8FBA-313E24AA6440}"/>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3749825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AE556-40E8-2019-1C4C-57EEBBBE54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C02EC1-B2E1-1A5E-23BA-FD0F44BD3B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CCDAC6-7267-081D-998E-56132CA38E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C1B3963-2C44-E600-889C-3BAE091513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EABD99-974D-E48F-2486-3C887B39365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6AD67B-FBB0-C60F-5F5B-90961A66D16C}"/>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8" name="Footer Placeholder 7">
            <a:extLst>
              <a:ext uri="{FF2B5EF4-FFF2-40B4-BE49-F238E27FC236}">
                <a16:creationId xmlns:a16="http://schemas.microsoft.com/office/drawing/2014/main" id="{05490842-AE75-630E-426F-9AA2BEF96D9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BE63FA01-04E5-09B1-163D-1688FC019388}"/>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34558108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40696-34F6-B2E8-EA51-0B08EF838D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34C380-7E5C-A356-74C1-B143AB2E8AD8}"/>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4" name="Footer Placeholder 3">
            <a:extLst>
              <a:ext uri="{FF2B5EF4-FFF2-40B4-BE49-F238E27FC236}">
                <a16:creationId xmlns:a16="http://schemas.microsoft.com/office/drawing/2014/main" id="{E8F3A4AE-144B-96B2-969C-8FCD280B2F9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B121E31-1CDD-F214-0196-A7505B5FC586}"/>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2889634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7E0289-5A8C-54E2-4388-E15A8BD3D583}"/>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3" name="Footer Placeholder 2">
            <a:extLst>
              <a:ext uri="{FF2B5EF4-FFF2-40B4-BE49-F238E27FC236}">
                <a16:creationId xmlns:a16="http://schemas.microsoft.com/office/drawing/2014/main" id="{27F26D24-80E4-AE23-45ED-AC958F96E09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523D830-39F6-34C7-FECA-B68D6F16E68E}"/>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2788216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0C883-1DBF-3846-5831-0BB8F88CE5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EE5226A-2F7A-D041-CF98-DA97EE89D9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7A6BD31-B1D0-553B-064A-EABFE6823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97CF5B-C02D-F702-660E-5C6656684B29}"/>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6" name="Footer Placeholder 5">
            <a:extLst>
              <a:ext uri="{FF2B5EF4-FFF2-40B4-BE49-F238E27FC236}">
                <a16:creationId xmlns:a16="http://schemas.microsoft.com/office/drawing/2014/main" id="{E3F55EC5-902A-47D9-AFED-E3DBE84037C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3367C7B-B2FE-E418-E3A3-03C177D60A20}"/>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16081536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6ED23-567A-16A3-8496-26265DB200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C4B0CE5-1E0B-3DEC-DD57-C85C5EAA92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1C9CAB50-4512-1411-4AB4-A959D7486A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DC8D0E-077B-19BE-F3FE-11696CD8ECAE}"/>
              </a:ext>
            </a:extLst>
          </p:cNvPr>
          <p:cNvSpPr>
            <a:spLocks noGrp="1"/>
          </p:cNvSpPr>
          <p:nvPr>
            <p:ph type="dt" sz="half" idx="10"/>
          </p:nvPr>
        </p:nvSpPr>
        <p:spPr/>
        <p:txBody>
          <a:bodyPr/>
          <a:lstStyle/>
          <a:p>
            <a:fld id="{F4FC69A8-8D02-4731-B3E4-3BA3DD17B941}" type="datetimeFigureOut">
              <a:rPr lang="en-US" smtClean="0"/>
              <a:t>10/28/2022</a:t>
            </a:fld>
            <a:endParaRPr lang="en-US" dirty="0"/>
          </a:p>
        </p:txBody>
      </p:sp>
      <p:sp>
        <p:nvSpPr>
          <p:cNvPr id="6" name="Footer Placeholder 5">
            <a:extLst>
              <a:ext uri="{FF2B5EF4-FFF2-40B4-BE49-F238E27FC236}">
                <a16:creationId xmlns:a16="http://schemas.microsoft.com/office/drawing/2014/main" id="{C9182222-D880-E661-20B4-0C98A8556AE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E4DB0A-34BC-AF41-D0A2-AAB48AE37798}"/>
              </a:ext>
            </a:extLst>
          </p:cNvPr>
          <p:cNvSpPr>
            <a:spLocks noGrp="1"/>
          </p:cNvSpPr>
          <p:nvPr>
            <p:ph type="sldNum" sz="quarter" idx="12"/>
          </p:nvPr>
        </p:nvSpPr>
        <p:spPr/>
        <p:txBody>
          <a:bodyPr/>
          <a:lstStyle/>
          <a:p>
            <a:fld id="{FF5A43BC-E03D-4B49-8124-4EF98B8BB855}" type="slidenum">
              <a:rPr lang="en-US" smtClean="0"/>
              <a:t>‹#›</a:t>
            </a:fld>
            <a:endParaRPr lang="en-US" dirty="0"/>
          </a:p>
        </p:txBody>
      </p:sp>
    </p:spTree>
    <p:extLst>
      <p:ext uri="{BB962C8B-B14F-4D97-AF65-F5344CB8AC3E}">
        <p14:creationId xmlns:p14="http://schemas.microsoft.com/office/powerpoint/2010/main" val="2523461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2A4891-F53C-5E61-A1CB-52F5924113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4C832F3-8C7B-6B38-2E33-E29C4C7C0A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71B514-3051-EBB2-D4EA-F055D0875C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FC69A8-8D02-4731-B3E4-3BA3DD17B941}" type="datetimeFigureOut">
              <a:rPr lang="en-US" smtClean="0"/>
              <a:t>10/28/2022</a:t>
            </a:fld>
            <a:endParaRPr lang="en-US" dirty="0"/>
          </a:p>
        </p:txBody>
      </p:sp>
      <p:sp>
        <p:nvSpPr>
          <p:cNvPr id="5" name="Footer Placeholder 4">
            <a:extLst>
              <a:ext uri="{FF2B5EF4-FFF2-40B4-BE49-F238E27FC236}">
                <a16:creationId xmlns:a16="http://schemas.microsoft.com/office/drawing/2014/main" id="{2634381B-3D87-5856-65F1-7BDADEF21C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6E551DA-8F85-2C97-AB03-E97A28BA4D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5A43BC-E03D-4B49-8124-4EF98B8BB855}" type="slidenum">
              <a:rPr lang="en-US" smtClean="0"/>
              <a:t>‹#›</a:t>
            </a:fld>
            <a:endParaRPr lang="en-US" dirty="0"/>
          </a:p>
        </p:txBody>
      </p:sp>
    </p:spTree>
    <p:extLst>
      <p:ext uri="{BB962C8B-B14F-4D97-AF65-F5344CB8AC3E}">
        <p14:creationId xmlns:p14="http://schemas.microsoft.com/office/powerpoint/2010/main" val="10509313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studytonight.com/data-structures/introduction-to-linked-list" TargetMode="External"/><Relationship Id="rId2" Type="http://schemas.openxmlformats.org/officeDocument/2006/relationships/image" Target="../media/image3.jpg"/><Relationship Id="rId1" Type="http://schemas.openxmlformats.org/officeDocument/2006/relationships/slideLayout" Target="../slideLayouts/slideLayout2.xml"/><Relationship Id="rId6" Type="http://schemas.openxmlformats.org/officeDocument/2006/relationships/hyperlink" Target="https://www.studytonight.com/data-structures/queue-data-structure" TargetMode="External"/><Relationship Id="rId5" Type="http://schemas.openxmlformats.org/officeDocument/2006/relationships/hyperlink" Target="https://www.studytonight.com/data-structures/stack-data-structure" TargetMode="External"/><Relationship Id="rId4" Type="http://schemas.openxmlformats.org/officeDocument/2006/relationships/hyperlink" Target="https://www.studytonight.com/data-structures/introduction-to-binary-tree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A6C8A-9F41-055C-6AD1-E6B53290B717}"/>
              </a:ext>
            </a:extLst>
          </p:cNvPr>
          <p:cNvSpPr>
            <a:spLocks noGrp="1"/>
          </p:cNvSpPr>
          <p:nvPr>
            <p:ph type="ctrTitle"/>
          </p:nvPr>
        </p:nvSpPr>
        <p:spPr>
          <a:xfrm>
            <a:off x="1524000" y="1122362"/>
            <a:ext cx="9144000" cy="2625389"/>
          </a:xfrm>
        </p:spPr>
        <p:txBody>
          <a:bodyPr>
            <a:normAutofit/>
          </a:bodyPr>
          <a:lstStyle/>
          <a:p>
            <a:r>
              <a:rPr lang="en-US" sz="6600" b="1" dirty="0">
                <a:solidFill>
                  <a:schemeClr val="accent2">
                    <a:lumMod val="50000"/>
                  </a:schemeClr>
                </a:solidFill>
              </a:rPr>
              <a:t>Data Structures and Algorithm</a:t>
            </a:r>
          </a:p>
        </p:txBody>
      </p:sp>
      <p:sp>
        <p:nvSpPr>
          <p:cNvPr id="3" name="Subtitle 2">
            <a:extLst>
              <a:ext uri="{FF2B5EF4-FFF2-40B4-BE49-F238E27FC236}">
                <a16:creationId xmlns:a16="http://schemas.microsoft.com/office/drawing/2014/main" id="{000018D1-E760-32A8-99E2-D7E4D594B7B7}"/>
              </a:ext>
            </a:extLst>
          </p:cNvPr>
          <p:cNvSpPr>
            <a:spLocks noGrp="1"/>
          </p:cNvSpPr>
          <p:nvPr>
            <p:ph type="subTitle" idx="1"/>
          </p:nvPr>
        </p:nvSpPr>
        <p:spPr>
          <a:xfrm>
            <a:off x="1524000" y="3992450"/>
            <a:ext cx="9144000" cy="1265349"/>
          </a:xfrm>
        </p:spPr>
        <p:txBody>
          <a:bodyPr/>
          <a:lstStyle/>
          <a:p>
            <a:r>
              <a:rPr lang="en-US" b="1" dirty="0"/>
              <a:t>PLATFORM LEAD LIMITED</a:t>
            </a:r>
          </a:p>
          <a:p>
            <a:r>
              <a:rPr lang="en-US" b="1" dirty="0"/>
              <a:t>Omotoso Abdul-Rauf A.</a:t>
            </a:r>
          </a:p>
        </p:txBody>
      </p:sp>
    </p:spTree>
    <p:extLst>
      <p:ext uri="{BB962C8B-B14F-4D97-AF65-F5344CB8AC3E}">
        <p14:creationId xmlns:p14="http://schemas.microsoft.com/office/powerpoint/2010/main" val="1920598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6C08C-053F-4573-EE74-37CFAA5D1EB4}"/>
              </a:ext>
            </a:extLst>
          </p:cNvPr>
          <p:cNvSpPr>
            <a:spLocks noGrp="1"/>
          </p:cNvSpPr>
          <p:nvPr>
            <p:ph type="title"/>
          </p:nvPr>
        </p:nvSpPr>
        <p:spPr/>
        <p:txBody>
          <a:bodyPr>
            <a:normAutofit/>
          </a:bodyPr>
          <a:lstStyle/>
          <a:p>
            <a:pPr algn="ctr"/>
            <a:r>
              <a:rPr lang="en-US" sz="6000" b="1" dirty="0">
                <a:solidFill>
                  <a:schemeClr val="bg1"/>
                </a:solidFill>
              </a:rPr>
              <a:t>INTRODUCTION</a:t>
            </a:r>
          </a:p>
        </p:txBody>
      </p:sp>
      <p:sp>
        <p:nvSpPr>
          <p:cNvPr id="3" name="Content Placeholder 2">
            <a:extLst>
              <a:ext uri="{FF2B5EF4-FFF2-40B4-BE49-F238E27FC236}">
                <a16:creationId xmlns:a16="http://schemas.microsoft.com/office/drawing/2014/main" id="{CAEB5990-48B9-BC53-416A-DBDB2D55F8A6}"/>
              </a:ext>
            </a:extLst>
          </p:cNvPr>
          <p:cNvSpPr>
            <a:spLocks noGrp="1"/>
          </p:cNvSpPr>
          <p:nvPr>
            <p:ph idx="1"/>
          </p:nvPr>
        </p:nvSpPr>
        <p:spPr>
          <a:xfrm>
            <a:off x="838200" y="1690688"/>
            <a:ext cx="10515600" cy="4407750"/>
          </a:xfrm>
        </p:spPr>
        <p:txBody>
          <a:bodyPr>
            <a:normAutofit lnSpcReduction="10000"/>
          </a:bodyPr>
          <a:lstStyle/>
          <a:p>
            <a:pPr marL="0" indent="0">
              <a:buNone/>
            </a:pPr>
            <a:r>
              <a:rPr lang="en-US" b="1" i="0" dirty="0">
                <a:solidFill>
                  <a:schemeClr val="bg1"/>
                </a:solidFill>
                <a:effectLst/>
                <a:latin typeface="system-ui"/>
              </a:rPr>
              <a:t>Data Structure is a way of collecting and organizing data in such a way that we can perform operations on these data in an effective way. Data Structures is about rendering data elements in terms of some relationship, for better organization and storage. For example, we have some data which has, player's name "Virat" and age 26. Here "Virat" is of String data type and 26 is of integer data type.</a:t>
            </a:r>
          </a:p>
          <a:p>
            <a:pPr marL="0" indent="0">
              <a:buNone/>
            </a:pPr>
            <a:endParaRPr lang="en-US" b="1" dirty="0">
              <a:solidFill>
                <a:schemeClr val="bg1"/>
              </a:solidFill>
              <a:latin typeface="system-ui"/>
            </a:endParaRPr>
          </a:p>
          <a:p>
            <a:pPr marL="0" indent="0">
              <a:buNone/>
            </a:pPr>
            <a:r>
              <a:rPr lang="en-US" b="1" i="0" dirty="0">
                <a:solidFill>
                  <a:schemeClr val="bg1"/>
                </a:solidFill>
                <a:effectLst/>
                <a:latin typeface="system-ui"/>
              </a:rPr>
              <a:t>We can organize this data as a record like Player record, which will have both player's name and age in it. Now we can collect and store player's records in a file or database as a data structure. For example: "Dhoni" 30, "Gambhir" 31, "Sehwag" 33</a:t>
            </a:r>
            <a:endParaRPr lang="en-US" b="1" dirty="0">
              <a:solidFill>
                <a:schemeClr val="bg1"/>
              </a:solidFill>
            </a:endParaRPr>
          </a:p>
        </p:txBody>
      </p:sp>
    </p:spTree>
    <p:extLst>
      <p:ext uri="{BB962C8B-B14F-4D97-AF65-F5344CB8AC3E}">
        <p14:creationId xmlns:p14="http://schemas.microsoft.com/office/powerpoint/2010/main" val="1086275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36EA13E-89FA-23B7-6CEF-73CDB5C450BB}"/>
              </a:ext>
            </a:extLst>
          </p:cNvPr>
          <p:cNvSpPr>
            <a:spLocks noGrp="1"/>
          </p:cNvSpPr>
          <p:nvPr>
            <p:ph idx="1"/>
          </p:nvPr>
        </p:nvSpPr>
        <p:spPr>
          <a:xfrm>
            <a:off x="838200" y="1825625"/>
            <a:ext cx="10515600" cy="3557744"/>
          </a:xfrm>
        </p:spPr>
        <p:txBody>
          <a:bodyPr>
            <a:normAutofit/>
          </a:bodyPr>
          <a:lstStyle/>
          <a:p>
            <a:pPr marL="0" indent="0">
              <a:buNone/>
            </a:pPr>
            <a:r>
              <a:rPr lang="en-US" sz="3200" b="1" i="0" dirty="0">
                <a:solidFill>
                  <a:schemeClr val="accent4"/>
                </a:solidFill>
                <a:effectLst/>
                <a:latin typeface="system-ui"/>
              </a:rPr>
              <a:t>In simple language, Data Structures are structures programmed to store ordered data, so various operations can be performed easily. It represents the knowledge of data to be organized in memory. It should be designed and implemented in such a way that it reduces complexity and increases efficiency.</a:t>
            </a:r>
            <a:endParaRPr lang="en-US" sz="3200" b="1" dirty="0">
              <a:solidFill>
                <a:schemeClr val="accent4"/>
              </a:solidFill>
            </a:endParaRPr>
          </a:p>
        </p:txBody>
      </p:sp>
    </p:spTree>
    <p:extLst>
      <p:ext uri="{BB962C8B-B14F-4D97-AF65-F5344CB8AC3E}">
        <p14:creationId xmlns:p14="http://schemas.microsoft.com/office/powerpoint/2010/main" val="892968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335A7-A48C-EC49-D0A6-CF29CB4CE8F4}"/>
              </a:ext>
            </a:extLst>
          </p:cNvPr>
          <p:cNvSpPr>
            <a:spLocks noGrp="1"/>
          </p:cNvSpPr>
          <p:nvPr>
            <p:ph type="title"/>
          </p:nvPr>
        </p:nvSpPr>
        <p:spPr>
          <a:xfrm>
            <a:off x="838200" y="283336"/>
            <a:ext cx="10515600" cy="1068946"/>
          </a:xfrm>
        </p:spPr>
        <p:txBody>
          <a:bodyPr>
            <a:normAutofit fontScale="90000"/>
          </a:bodyPr>
          <a:lstStyle/>
          <a:p>
            <a:pPr algn="ctr"/>
            <a:r>
              <a:rPr lang="en-US" sz="6000" b="1" i="0" dirty="0">
                <a:solidFill>
                  <a:schemeClr val="accent4"/>
                </a:solidFill>
                <a:effectLst/>
                <a:latin typeface="system-ui"/>
              </a:rPr>
              <a:t>Basic types of Data Structures</a:t>
            </a:r>
            <a:br>
              <a:rPr lang="en-US" b="0" i="0" dirty="0">
                <a:solidFill>
                  <a:srgbClr val="212529"/>
                </a:solidFill>
                <a:effectLst/>
                <a:latin typeface="system-ui"/>
              </a:rPr>
            </a:br>
            <a:endParaRPr lang="en-US" dirty="0"/>
          </a:p>
        </p:txBody>
      </p:sp>
      <p:sp>
        <p:nvSpPr>
          <p:cNvPr id="3" name="Content Placeholder 2">
            <a:extLst>
              <a:ext uri="{FF2B5EF4-FFF2-40B4-BE49-F238E27FC236}">
                <a16:creationId xmlns:a16="http://schemas.microsoft.com/office/drawing/2014/main" id="{CA925C55-1E2A-FFF1-6370-E896EB9C365E}"/>
              </a:ext>
            </a:extLst>
          </p:cNvPr>
          <p:cNvSpPr>
            <a:spLocks noGrp="1"/>
          </p:cNvSpPr>
          <p:nvPr>
            <p:ph idx="1"/>
          </p:nvPr>
        </p:nvSpPr>
        <p:spPr>
          <a:xfrm>
            <a:off x="838200" y="1043189"/>
            <a:ext cx="10515600" cy="5409126"/>
          </a:xfrm>
        </p:spPr>
        <p:txBody>
          <a:bodyPr/>
          <a:lstStyle/>
          <a:p>
            <a:pPr marL="0" indent="0" algn="l">
              <a:buNone/>
            </a:pPr>
            <a:r>
              <a:rPr lang="en-US" b="0" i="0" dirty="0">
                <a:solidFill>
                  <a:schemeClr val="accent4"/>
                </a:solidFill>
                <a:effectLst/>
                <a:latin typeface="system-ui"/>
              </a:rPr>
              <a:t>As we have discussed above, anything that can store data can be called as a data structure, hence Integer, Float, Boolean, Char, </a:t>
            </a:r>
            <a:r>
              <a:rPr lang="en-US" b="0" i="0" dirty="0" err="1">
                <a:solidFill>
                  <a:schemeClr val="accent4"/>
                </a:solidFill>
                <a:effectLst/>
                <a:latin typeface="system-ui"/>
              </a:rPr>
              <a:t>etc</a:t>
            </a:r>
            <a:r>
              <a:rPr lang="en-US" b="0" i="0" dirty="0">
                <a:solidFill>
                  <a:schemeClr val="accent4"/>
                </a:solidFill>
                <a:effectLst/>
                <a:latin typeface="system-ui"/>
              </a:rPr>
              <a:t>, all are data structures. They are known as </a:t>
            </a:r>
            <a:r>
              <a:rPr lang="en-US" b="1" i="0" dirty="0">
                <a:solidFill>
                  <a:schemeClr val="accent4"/>
                </a:solidFill>
                <a:effectLst/>
                <a:latin typeface="system-ui"/>
              </a:rPr>
              <a:t>Primitive Data Structures</a:t>
            </a:r>
            <a:r>
              <a:rPr lang="en-US" b="0" i="0" dirty="0">
                <a:solidFill>
                  <a:schemeClr val="accent4"/>
                </a:solidFill>
                <a:effectLst/>
                <a:latin typeface="system-ui"/>
              </a:rPr>
              <a:t>.</a:t>
            </a:r>
          </a:p>
          <a:p>
            <a:pPr marL="0" indent="0" algn="l">
              <a:buNone/>
            </a:pPr>
            <a:r>
              <a:rPr lang="en-US" b="0" i="0" dirty="0">
                <a:solidFill>
                  <a:schemeClr val="accent4"/>
                </a:solidFill>
                <a:effectLst/>
                <a:latin typeface="system-ui"/>
              </a:rPr>
              <a:t>Then we also have some complex Data Structures, which are used to store large and connected data. Some examples of </a:t>
            </a:r>
            <a:r>
              <a:rPr lang="en-US" b="1" i="0" dirty="0">
                <a:solidFill>
                  <a:schemeClr val="accent4"/>
                </a:solidFill>
                <a:effectLst/>
                <a:latin typeface="system-ui"/>
              </a:rPr>
              <a:t>Abstract Data Structure</a:t>
            </a:r>
            <a:r>
              <a:rPr lang="en-US" b="0" i="0" dirty="0">
                <a:solidFill>
                  <a:schemeClr val="accent4"/>
                </a:solidFill>
                <a:effectLst/>
                <a:latin typeface="system-ui"/>
              </a:rPr>
              <a:t> are :</a:t>
            </a:r>
          </a:p>
          <a:p>
            <a:pPr algn="l">
              <a:buFont typeface="Arial" panose="020B0604020202020204" pitchFamily="34" charset="0"/>
              <a:buChar char="•"/>
            </a:pPr>
            <a:r>
              <a:rPr lang="en-US" b="0" i="0" u="sng" dirty="0">
                <a:solidFill>
                  <a:schemeClr val="accent4"/>
                </a:solidFill>
                <a:effectLst/>
                <a:latin typeface="system-ui"/>
                <a:hlinkClick r:id="rId3">
                  <a:extLst>
                    <a:ext uri="{A12FA001-AC4F-418D-AE19-62706E023703}">
                      <ahyp:hlinkClr xmlns:ahyp="http://schemas.microsoft.com/office/drawing/2018/hyperlinkcolor" val="tx"/>
                    </a:ext>
                  </a:extLst>
                </a:hlinkClick>
              </a:rPr>
              <a:t>Linked List</a:t>
            </a:r>
            <a:endParaRPr lang="en-US" b="0" i="0" dirty="0">
              <a:solidFill>
                <a:schemeClr val="accent4"/>
              </a:solidFill>
              <a:effectLst/>
              <a:latin typeface="system-ui"/>
            </a:endParaRPr>
          </a:p>
          <a:p>
            <a:pPr algn="l">
              <a:buFont typeface="Arial" panose="020B0604020202020204" pitchFamily="34" charset="0"/>
              <a:buChar char="•"/>
            </a:pPr>
            <a:r>
              <a:rPr lang="en-US" b="0" i="0" u="sng" dirty="0">
                <a:solidFill>
                  <a:schemeClr val="accent4"/>
                </a:solidFill>
                <a:effectLst/>
                <a:latin typeface="system-ui"/>
                <a:hlinkClick r:id="rId4">
                  <a:extLst>
                    <a:ext uri="{A12FA001-AC4F-418D-AE19-62706E023703}">
                      <ahyp:hlinkClr xmlns:ahyp="http://schemas.microsoft.com/office/drawing/2018/hyperlinkcolor" val="tx"/>
                    </a:ext>
                  </a:extLst>
                </a:hlinkClick>
              </a:rPr>
              <a:t>Tree</a:t>
            </a:r>
            <a:endParaRPr lang="en-US" b="0" i="0" dirty="0">
              <a:solidFill>
                <a:schemeClr val="accent4"/>
              </a:solidFill>
              <a:effectLst/>
              <a:latin typeface="system-ui"/>
            </a:endParaRPr>
          </a:p>
          <a:p>
            <a:pPr algn="l">
              <a:buFont typeface="Arial" panose="020B0604020202020204" pitchFamily="34" charset="0"/>
              <a:buChar char="•"/>
            </a:pPr>
            <a:r>
              <a:rPr lang="en-US" b="0" i="0" dirty="0">
                <a:solidFill>
                  <a:schemeClr val="accent4"/>
                </a:solidFill>
                <a:effectLst/>
                <a:latin typeface="system-ui"/>
              </a:rPr>
              <a:t>Graph</a:t>
            </a:r>
          </a:p>
          <a:p>
            <a:pPr algn="l">
              <a:buFont typeface="Arial" panose="020B0604020202020204" pitchFamily="34" charset="0"/>
              <a:buChar char="•"/>
            </a:pPr>
            <a:r>
              <a:rPr lang="en-US" b="0" i="0" u="sng" dirty="0">
                <a:solidFill>
                  <a:schemeClr val="accent4"/>
                </a:solidFill>
                <a:effectLst/>
                <a:latin typeface="system-ui"/>
                <a:hlinkClick r:id="rId5">
                  <a:extLst>
                    <a:ext uri="{A12FA001-AC4F-418D-AE19-62706E023703}">
                      <ahyp:hlinkClr xmlns:ahyp="http://schemas.microsoft.com/office/drawing/2018/hyperlinkcolor" val="tx"/>
                    </a:ext>
                  </a:extLst>
                </a:hlinkClick>
              </a:rPr>
              <a:t>Stack</a:t>
            </a:r>
            <a:r>
              <a:rPr lang="en-US" b="0" i="0" dirty="0">
                <a:solidFill>
                  <a:schemeClr val="accent4"/>
                </a:solidFill>
                <a:effectLst/>
                <a:latin typeface="system-ui"/>
              </a:rPr>
              <a:t>, </a:t>
            </a:r>
            <a:r>
              <a:rPr lang="en-US" b="0" i="0" u="sng" dirty="0">
                <a:solidFill>
                  <a:schemeClr val="accent4"/>
                </a:solidFill>
                <a:effectLst/>
                <a:latin typeface="system-ui"/>
                <a:hlinkClick r:id="rId6">
                  <a:extLst>
                    <a:ext uri="{A12FA001-AC4F-418D-AE19-62706E023703}">
                      <ahyp:hlinkClr xmlns:ahyp="http://schemas.microsoft.com/office/drawing/2018/hyperlinkcolor" val="tx"/>
                    </a:ext>
                  </a:extLst>
                </a:hlinkClick>
              </a:rPr>
              <a:t>Queue</a:t>
            </a:r>
            <a:r>
              <a:rPr lang="en-US" b="0" i="0" dirty="0">
                <a:solidFill>
                  <a:schemeClr val="accent4"/>
                </a:solidFill>
                <a:effectLst/>
                <a:latin typeface="system-ui"/>
              </a:rPr>
              <a:t>, etc.</a:t>
            </a:r>
          </a:p>
          <a:p>
            <a:pPr marL="0" indent="0">
              <a:buNone/>
            </a:pPr>
            <a:endParaRPr lang="en-US" dirty="0"/>
          </a:p>
        </p:txBody>
      </p:sp>
    </p:spTree>
    <p:extLst>
      <p:ext uri="{BB962C8B-B14F-4D97-AF65-F5344CB8AC3E}">
        <p14:creationId xmlns:p14="http://schemas.microsoft.com/office/powerpoint/2010/main" val="35130291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798C9B5-8BF0-B3D4-A7F1-2EBD10B8E45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07583" y="991673"/>
            <a:ext cx="9478851" cy="5501202"/>
          </a:xfrm>
        </p:spPr>
      </p:pic>
    </p:spTree>
    <p:extLst>
      <p:ext uri="{BB962C8B-B14F-4D97-AF65-F5344CB8AC3E}">
        <p14:creationId xmlns:p14="http://schemas.microsoft.com/office/powerpoint/2010/main" val="23930051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290</Words>
  <Application>Microsoft Office PowerPoint</Application>
  <PresentationFormat>Widescreen</PresentationFormat>
  <Paragraphs>15</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Calibri Light</vt:lpstr>
      <vt:lpstr>system-ui</vt:lpstr>
      <vt:lpstr>Office Theme</vt:lpstr>
      <vt:lpstr>Data Structures and Algorithm</vt:lpstr>
      <vt:lpstr>INTRODUCTION</vt:lpstr>
      <vt:lpstr>PowerPoint Presentation</vt:lpstr>
      <vt:lpstr>Basic types of Data Structures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 and Algorithm</dc:title>
  <dc:creator>Abdul-Rauf Omotoso</dc:creator>
  <cp:lastModifiedBy>Abdul-Rauf Omotoso</cp:lastModifiedBy>
  <cp:revision>3</cp:revision>
  <dcterms:created xsi:type="dcterms:W3CDTF">2022-10-28T06:41:25Z</dcterms:created>
  <dcterms:modified xsi:type="dcterms:W3CDTF">2022-10-28T07:16:34Z</dcterms:modified>
</cp:coreProperties>
</file>

<file path=docProps/thumbnail.jpeg>
</file>